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5" r:id="rId2"/>
    <p:sldId id="302" r:id="rId3"/>
    <p:sldId id="304" r:id="rId4"/>
  </p:sldIdLst>
  <p:sldSz cx="9906000" cy="6858000" type="A4"/>
  <p:notesSz cx="6797675" cy="9928225"/>
  <p:defaultTextStyle>
    <a:defPPr>
      <a:defRPr lang="ru-RU"/>
    </a:defPPr>
    <a:lvl1pPr marL="0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D444"/>
    <a:srgbClr val="EF8463"/>
    <a:srgbClr val="FFA7A7"/>
    <a:srgbClr val="FF4F4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688" autoAdjust="0"/>
  </p:normalViewPr>
  <p:slideViewPr>
    <p:cSldViewPr>
      <p:cViewPr varScale="1">
        <p:scale>
          <a:sx n="109" d="100"/>
          <a:sy n="109" d="100"/>
        </p:scale>
        <p:origin x="148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CA3D-6DE6-42E9-B769-D25D8D8B9C1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53192-8396-4D18-BBC4-A3DCA6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5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0" name="Прямоугольник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48" y="6044185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9" indent="0" algn="ctr">
              <a:buNone/>
            </a:lvl2pPr>
            <a:lvl3pPr marL="914418" indent="0" algn="ctr">
              <a:buNone/>
            </a:lvl3pPr>
            <a:lvl4pPr marL="1371627" indent="0" algn="ctr">
              <a:buNone/>
            </a:lvl4pPr>
            <a:lvl5pPr marL="1828837" indent="0" algn="ctr">
              <a:buNone/>
            </a:lvl5pPr>
            <a:lvl6pPr marL="2286046" indent="0" algn="ctr">
              <a:buNone/>
            </a:lvl6pPr>
            <a:lvl7pPr marL="2743255" indent="0" algn="ctr">
              <a:buNone/>
            </a:lvl7pPr>
            <a:lvl8pPr marL="3200464" indent="0" algn="ctr">
              <a:buNone/>
            </a:lvl8pPr>
            <a:lvl9pPr marL="365767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259176" y="236539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9300" y="609601"/>
            <a:ext cx="222885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99300" y="6248403"/>
            <a:ext cx="2393950" cy="365125"/>
          </a:xfrm>
        </p:spPr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5301" y="6248208"/>
            <a:ext cx="603794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604344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6653874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6653874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510999" y="134276"/>
            <a:ext cx="533400" cy="264849"/>
          </a:xfrm>
        </p:spPr>
        <p:txBody>
          <a:bodyPr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1" y="2743201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248642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0" name="Прямоугольник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769100" y="6248401"/>
            <a:ext cx="2889250" cy="365125"/>
          </a:xfrm>
        </p:spPr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733550" y="6248207"/>
            <a:ext cx="4953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04000" y="6248401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60401" y="6248207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6" indent="-320046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indent="-274325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indent="-228605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indent="-228605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indent="-228605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62" indent="-22860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88" indent="-22860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813" indent="-22860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139" indent="-22860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36"/>
            <a:ext cx="9906000" cy="69042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06" y="-35141"/>
            <a:ext cx="6868484" cy="1087877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3440832" y="1988840"/>
            <a:ext cx="6264696" cy="4824536"/>
          </a:xfrm>
          <a:prstGeom prst="round2SameRect">
            <a:avLst>
              <a:gd name="adj1" fmla="val 7789"/>
              <a:gd name="adj2" fmla="val 0"/>
            </a:avLst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3124098" y="37073"/>
            <a:ext cx="6743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НЕПРОФИЛЬНЫЙ АКТИВ</a:t>
            </a:r>
          </a:p>
          <a:p>
            <a:pPr algn="ctr"/>
            <a:r>
              <a:rPr lang="ru-RU" sz="2000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по адресу</a:t>
            </a:r>
            <a:r>
              <a:rPr lang="ru-RU" sz="2000" b="1" spc="-28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spc="-2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spc="-2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28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</a:t>
            </a:r>
            <a:r>
              <a:rPr lang="ru-RU" sz="2000" b="1" spc="-28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Якиманский</a:t>
            </a:r>
            <a:r>
              <a:rPr lang="ru-RU" sz="2000" b="1" spc="-28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пер., д. 4, стр. 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4828" y="2060848"/>
            <a:ext cx="6336704" cy="45591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92869" rIns="185738" bIns="92869" numCol="1" spcCol="1270" anchor="ctr" anchorCtr="0">
            <a:noAutofit/>
          </a:bodyPr>
          <a:lstStyle/>
          <a:p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77:01:0002002:1031</a:t>
            </a:r>
          </a:p>
          <a:p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Адрес/адресный ориентир: г. Москва,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Якиманский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4, стр</a:t>
            </a:r>
            <a:r>
              <a:rPr lang="ru-RU" sz="1786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86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167,0 </a:t>
            </a:r>
            <a:r>
              <a:rPr lang="ru-RU" sz="17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Назначение: нежилое</a:t>
            </a:r>
          </a:p>
          <a:p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этажей: 1</a:t>
            </a:r>
          </a:p>
          <a:p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постройки: 1917 год</a:t>
            </a:r>
          </a:p>
          <a:p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(запись о государственной регистрации от 23.07.2013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77-77-12/004/2013-365) </a:t>
            </a:r>
          </a:p>
          <a:p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принятия на балансовый учет: 31.12.2012 (передаточный акт ГУП«МОСГАЗ» от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08.11.2012 </a:t>
            </a:r>
            <a:r>
              <a:rPr lang="ru-RU" sz="1786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б/н)</a:t>
            </a:r>
            <a:endParaRPr lang="ru-RU" sz="1786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Расположено на земельном участке с к. н.: 77:01:0002002:3696 площадью 244,0 кв.м,  находящемся в долгосрочной  аренде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МОСГАЗ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о гос. рег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29.12.2016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77-77/011-7/011/022/2016-1769/1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266705" algn="just"/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2"/>
          <a:stretch/>
        </p:blipFill>
        <p:spPr>
          <a:xfrm>
            <a:off x="344488" y="3861048"/>
            <a:ext cx="3024336" cy="2855324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8" y="2060848"/>
            <a:ext cx="3020876" cy="1584176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7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36"/>
            <a:ext cx="9906000" cy="69042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8498" y="470692"/>
            <a:ext cx="67436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2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помещений в здании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21" y="1445252"/>
            <a:ext cx="3287752" cy="2467629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46" y="1441363"/>
            <a:ext cx="3261226" cy="2469525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70" y="4159965"/>
            <a:ext cx="3294369" cy="2450952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46" y="4140357"/>
            <a:ext cx="3261226" cy="2487498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66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36"/>
            <a:ext cx="9906000" cy="6904236"/>
          </a:xfrm>
          <a:prstGeom prst="rect">
            <a:avLst/>
          </a:prstGeom>
          <a:noFill/>
        </p:spPr>
      </p:pic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344487" y="3933056"/>
            <a:ext cx="9397709" cy="2828132"/>
          </a:xfrm>
          <a:prstGeom prst="round2SameRect">
            <a:avLst/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4"/>
          <a:stretch/>
        </p:blipFill>
        <p:spPr>
          <a:xfrm>
            <a:off x="458139" y="1547700"/>
            <a:ext cx="5871776" cy="2105265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98498" y="470692"/>
            <a:ext cx="67436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2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здания и рыночная оценка стоимости</a:t>
            </a:r>
            <a:endParaRPr lang="ru-RU" sz="252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6935144" y="910880"/>
            <a:ext cx="2348079" cy="3288027"/>
          </a:xfrm>
          <a:prstGeom prst="round2SameRect">
            <a:avLst/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6681193" y="1467751"/>
            <a:ext cx="31066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5" algn="just"/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2019 года нежилое здание использовалось для производственных нужд Общества, в настоящее время нежилое здание не участвует в осуществлении хозяйственной деятельности Общества и является пустующим.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833" y="4187272"/>
            <a:ext cx="914501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отчету об оценке от 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24.05.2023 </a:t>
            </a:r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Н-48/23-1-1 </a:t>
            </a:r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рыночная стоимость 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</a:t>
            </a:r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составляет: </a:t>
            </a:r>
            <a:endParaRPr lang="ru-RU" sz="17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31 016 000 руб</a:t>
            </a:r>
            <a:r>
              <a:rPr lang="ru-RU" sz="17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НДС)*</a:t>
            </a:r>
          </a:p>
          <a:p>
            <a:pPr algn="ctr"/>
            <a:endParaRPr lang="ru-RU" sz="17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отчета об оценке получено положительное экспертное заключение СРО «Ассоциация «Межрегиональный союз оценщиков»  от № </a:t>
            </a:r>
            <a:r>
              <a:rPr lang="ru-RU" sz="17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17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/24-23 </a:t>
            </a:r>
            <a:r>
              <a:rPr lang="ru-RU" sz="17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7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7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.05.2023 </a:t>
            </a:r>
            <a:r>
              <a:rPr lang="ru-RU" sz="17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</a:t>
            </a:r>
            <a:endParaRPr lang="ru-RU" sz="17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*Включая НДС 20% рыночная стоимость </a:t>
            </a:r>
            <a:r>
              <a:rPr lang="ru-RU" sz="17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составит 37 219 200 руб</a:t>
            </a:r>
            <a:r>
              <a:rPr lang="ru-RU" sz="17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2445</TotalTime>
  <Words>155</Words>
  <Application>Microsoft Office PowerPoint</Application>
  <PresentationFormat>Лист A4 (210x297 мм)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BruyIU</dc:creator>
  <cp:lastModifiedBy>Ермиков Олег Сергеевич</cp:lastModifiedBy>
  <cp:revision>272</cp:revision>
  <cp:lastPrinted>2019-05-17T09:22:08Z</cp:lastPrinted>
  <dcterms:created xsi:type="dcterms:W3CDTF">2012-10-22T13:38:10Z</dcterms:created>
  <dcterms:modified xsi:type="dcterms:W3CDTF">2023-05-25T11:16:36Z</dcterms:modified>
</cp:coreProperties>
</file>